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Black Mango Medium" panose="020B0604020202020204" charset="0"/>
      <p:regular r:id="rId19"/>
    </p:embeddedFont>
    <p:embeddedFont>
      <p:font typeface="Kollektif" panose="020B0604020202020204" charset="0"/>
      <p:regular r:id="rId20"/>
    </p:embeddedFont>
    <p:embeddedFont>
      <p:font typeface="Black Mango Bold" panose="020B060402020202020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69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 flipV="1">
            <a:off x="5279825" y="-927496"/>
            <a:ext cx="6428389" cy="12057211"/>
          </a:xfrm>
          <a:prstGeom prst="line">
            <a:avLst/>
          </a:prstGeom>
          <a:ln w="76200" cap="flat">
            <a:solidFill>
              <a:srgbClr val="FF7C4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4632826" y="735413"/>
            <a:ext cx="3207181" cy="516965"/>
            <a:chOff x="0" y="0"/>
            <a:chExt cx="844690" cy="13615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44690" cy="136155"/>
            </a:xfrm>
            <a:custGeom>
              <a:avLst/>
              <a:gdLst/>
              <a:ahLst/>
              <a:cxnLst/>
              <a:rect l="l" t="t" r="r" b="b"/>
              <a:pathLst>
                <a:path w="844690" h="136155">
                  <a:moveTo>
                    <a:pt x="0" y="0"/>
                  </a:moveTo>
                  <a:lnTo>
                    <a:pt x="844690" y="0"/>
                  </a:lnTo>
                  <a:lnTo>
                    <a:pt x="844690" y="136155"/>
                  </a:lnTo>
                  <a:lnTo>
                    <a:pt x="0" y="13615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844690" cy="1456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36875" y="735413"/>
            <a:ext cx="3207181" cy="516965"/>
            <a:chOff x="0" y="0"/>
            <a:chExt cx="844690" cy="1361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44690" cy="136155"/>
            </a:xfrm>
            <a:custGeom>
              <a:avLst/>
              <a:gdLst/>
              <a:ahLst/>
              <a:cxnLst/>
              <a:rect l="l" t="t" r="r" b="b"/>
              <a:pathLst>
                <a:path w="844690" h="136155">
                  <a:moveTo>
                    <a:pt x="0" y="0"/>
                  </a:moveTo>
                  <a:lnTo>
                    <a:pt x="844690" y="0"/>
                  </a:lnTo>
                  <a:lnTo>
                    <a:pt x="844690" y="136155"/>
                  </a:lnTo>
                  <a:lnTo>
                    <a:pt x="0" y="13615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844690" cy="1456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728759" y="5841305"/>
            <a:ext cx="6830483" cy="2218752"/>
            <a:chOff x="0" y="0"/>
            <a:chExt cx="1798975" cy="58436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98975" cy="584363"/>
            </a:xfrm>
            <a:custGeom>
              <a:avLst/>
              <a:gdLst/>
              <a:ahLst/>
              <a:cxnLst/>
              <a:rect l="l" t="t" r="r" b="b"/>
              <a:pathLst>
                <a:path w="1798975" h="584363">
                  <a:moveTo>
                    <a:pt x="0" y="0"/>
                  </a:moveTo>
                  <a:lnTo>
                    <a:pt x="1798975" y="0"/>
                  </a:lnTo>
                  <a:lnTo>
                    <a:pt x="1798975" y="584363"/>
                  </a:lnTo>
                  <a:lnTo>
                    <a:pt x="0" y="584363"/>
                  </a:lnTo>
                  <a:close/>
                </a:path>
              </a:pathLst>
            </a:custGeom>
            <a:solidFill>
              <a:srgbClr val="FF7C41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1798975" cy="5938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728759" y="5912756"/>
            <a:ext cx="6830483" cy="1621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394"/>
              </a:lnSpc>
              <a:spcBef>
                <a:spcPct val="0"/>
              </a:spcBef>
            </a:pPr>
            <a:r>
              <a:rPr lang="en-US" sz="9237" b="1">
                <a:solidFill>
                  <a:srgbClr val="000000"/>
                </a:solidFill>
                <a:latin typeface="Black Mango Medium"/>
                <a:ea typeface="Black Mango Medium"/>
                <a:cs typeface="Black Mango Medium"/>
                <a:sym typeface="Black Mango Medium"/>
              </a:rPr>
              <a:t>TASK 5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435914" y="2866304"/>
            <a:ext cx="15416171" cy="2218752"/>
            <a:chOff x="0" y="0"/>
            <a:chExt cx="4060226" cy="58436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060226" cy="584363"/>
            </a:xfrm>
            <a:custGeom>
              <a:avLst/>
              <a:gdLst/>
              <a:ahLst/>
              <a:cxnLst/>
              <a:rect l="l" t="t" r="r" b="b"/>
              <a:pathLst>
                <a:path w="4060226" h="584363">
                  <a:moveTo>
                    <a:pt x="0" y="0"/>
                  </a:moveTo>
                  <a:lnTo>
                    <a:pt x="4060226" y="0"/>
                  </a:lnTo>
                  <a:lnTo>
                    <a:pt x="4060226" y="584363"/>
                  </a:lnTo>
                  <a:lnTo>
                    <a:pt x="0" y="584363"/>
                  </a:lnTo>
                  <a:close/>
                </a:path>
              </a:pathLst>
            </a:custGeom>
            <a:solidFill>
              <a:srgbClr val="FF7C41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0"/>
              <a:ext cx="4060226" cy="5843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59"/>
                </a:lnSpc>
              </a:pPr>
              <a:r>
                <a:rPr lang="en-US" sz="5799" b="1">
                  <a:solidFill>
                    <a:srgbClr val="000000"/>
                  </a:solidFill>
                  <a:latin typeface="Black Mango Bold"/>
                  <a:ea typeface="Black Mango Bold"/>
                  <a:cs typeface="Black Mango Bold"/>
                  <a:sym typeface="Black Mango Bold"/>
                </a:rPr>
                <a:t>UI DESIGN AND IMPLEMENTATION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4925435" y="727196"/>
            <a:ext cx="2333865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7C41"/>
                </a:solidFill>
                <a:latin typeface="Kollektif"/>
                <a:ea typeface="Kollektif"/>
                <a:cs typeface="Kollektif"/>
                <a:sym typeface="Kollektif"/>
              </a:rPr>
              <a:t>JUNE 2025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5138" y="757078"/>
            <a:ext cx="3378917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7C41"/>
                </a:solidFill>
                <a:latin typeface="Kollektif"/>
                <a:ea typeface="Kollektif"/>
                <a:cs typeface="Kollektif"/>
                <a:sym typeface="Kollektif"/>
              </a:rPr>
              <a:t>GROUP 22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352288" y="9069708"/>
            <a:ext cx="448771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7C41"/>
                </a:solidFill>
                <a:latin typeface="Kollektif"/>
                <a:ea typeface="Kollektif"/>
                <a:cs typeface="Kollektif"/>
                <a:sym typeface="Kollektif"/>
              </a:rPr>
              <a:t>  DR VALERY NKEMENI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144000" y="9069708"/>
            <a:ext cx="4118118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7C41"/>
                </a:solidFill>
                <a:latin typeface="Kollektif"/>
                <a:ea typeface="Kollektif"/>
                <a:cs typeface="Kollektif"/>
                <a:sym typeface="Kollektif"/>
              </a:rPr>
              <a:t>COURSE INSTRUCTOR: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573303" y="192423"/>
            <a:ext cx="9902193" cy="9902153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40418" r="-40418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9398501" y="1033019"/>
            <a:ext cx="7197491" cy="1211692"/>
            <a:chOff x="0" y="0"/>
            <a:chExt cx="1895635" cy="31912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95635" cy="319129"/>
            </a:xfrm>
            <a:custGeom>
              <a:avLst/>
              <a:gdLst/>
              <a:ahLst/>
              <a:cxnLst/>
              <a:rect l="l" t="t" r="r" b="b"/>
              <a:pathLst>
                <a:path w="1895635" h="319129">
                  <a:moveTo>
                    <a:pt x="1692435" y="0"/>
                  </a:moveTo>
                  <a:cubicBezTo>
                    <a:pt x="1804660" y="0"/>
                    <a:pt x="1895635" y="71439"/>
                    <a:pt x="1895635" y="159564"/>
                  </a:cubicBezTo>
                  <a:cubicBezTo>
                    <a:pt x="1895635" y="247689"/>
                    <a:pt x="1804660" y="319129"/>
                    <a:pt x="1692435" y="319129"/>
                  </a:cubicBezTo>
                  <a:lnTo>
                    <a:pt x="203200" y="319129"/>
                  </a:lnTo>
                  <a:cubicBezTo>
                    <a:pt x="90976" y="319129"/>
                    <a:pt x="0" y="247689"/>
                    <a:pt x="0" y="159564"/>
                  </a:cubicBezTo>
                  <a:cubicBezTo>
                    <a:pt x="0" y="71439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FF7C41">
                    <a:alpha val="100000"/>
                  </a:srgbClr>
                </a:gs>
              </a:gsLst>
              <a:lin ang="2100000"/>
            </a:gra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1895635" cy="3286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8331482" y="829967"/>
            <a:ext cx="1619821" cy="1617796"/>
          </a:xfrm>
          <a:custGeom>
            <a:avLst/>
            <a:gdLst/>
            <a:ahLst/>
            <a:cxnLst/>
            <a:rect l="l" t="t" r="r" b="b"/>
            <a:pathLst>
              <a:path w="1619821" h="1617796">
                <a:moveTo>
                  <a:pt x="0" y="0"/>
                </a:moveTo>
                <a:lnTo>
                  <a:pt x="1619821" y="0"/>
                </a:lnTo>
                <a:lnTo>
                  <a:pt x="1619821" y="1617796"/>
                </a:lnTo>
                <a:lnTo>
                  <a:pt x="0" y="16177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8535546" y="1033019"/>
            <a:ext cx="1211692" cy="121169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B2B2B">
                    <a:alpha val="100000"/>
                  </a:srgbClr>
                </a:gs>
                <a:gs pos="100000">
                  <a:srgbClr val="272727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280540" y="3166390"/>
            <a:ext cx="8264510" cy="1617796"/>
            <a:chOff x="0" y="0"/>
            <a:chExt cx="11019346" cy="2157062"/>
          </a:xfrm>
        </p:grpSpPr>
        <p:grpSp>
          <p:nvGrpSpPr>
            <p:cNvPr id="12" name="Group 12"/>
            <p:cNvGrpSpPr/>
            <p:nvPr/>
          </p:nvGrpSpPr>
          <p:grpSpPr>
            <a:xfrm>
              <a:off x="1422692" y="270737"/>
              <a:ext cx="9596654" cy="1615589"/>
              <a:chOff x="0" y="0"/>
              <a:chExt cx="1895635" cy="319129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895635" cy="319129"/>
              </a:xfrm>
              <a:custGeom>
                <a:avLst/>
                <a:gdLst/>
                <a:ahLst/>
                <a:cxnLst/>
                <a:rect l="l" t="t" r="r" b="b"/>
                <a:pathLst>
                  <a:path w="1895635" h="319129">
                    <a:moveTo>
                      <a:pt x="1692435" y="0"/>
                    </a:moveTo>
                    <a:cubicBezTo>
                      <a:pt x="1804660" y="0"/>
                      <a:pt x="1895635" y="71439"/>
                      <a:pt x="1895635" y="159564"/>
                    </a:cubicBezTo>
                    <a:cubicBezTo>
                      <a:pt x="1895635" y="247689"/>
                      <a:pt x="1804660" y="319129"/>
                      <a:pt x="1692435" y="319129"/>
                    </a:cubicBezTo>
                    <a:lnTo>
                      <a:pt x="203200" y="319129"/>
                    </a:lnTo>
                    <a:cubicBezTo>
                      <a:pt x="90976" y="319129"/>
                      <a:pt x="0" y="247689"/>
                      <a:pt x="0" y="159564"/>
                    </a:cubicBezTo>
                    <a:cubicBezTo>
                      <a:pt x="0" y="71439"/>
                      <a:pt x="90976" y="0"/>
                      <a:pt x="2032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FF7C41">
                      <a:alpha val="100000"/>
                    </a:srgbClr>
                  </a:gs>
                </a:gsLst>
                <a:lin ang="210000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9525"/>
                <a:ext cx="1895635" cy="3286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87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0" y="0"/>
              <a:ext cx="2159762" cy="2157062"/>
            </a:xfrm>
            <a:custGeom>
              <a:avLst/>
              <a:gdLst/>
              <a:ahLst/>
              <a:cxnLst/>
              <a:rect l="l" t="t" r="r" b="b"/>
              <a:pathLst>
                <a:path w="2159762" h="2157062">
                  <a:moveTo>
                    <a:pt x="0" y="0"/>
                  </a:moveTo>
                  <a:lnTo>
                    <a:pt x="2159762" y="0"/>
                  </a:lnTo>
                  <a:lnTo>
                    <a:pt x="2159762" y="2157062"/>
                  </a:lnTo>
                  <a:lnTo>
                    <a:pt x="0" y="2157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grpSp>
          <p:nvGrpSpPr>
            <p:cNvPr id="16" name="Group 16"/>
            <p:cNvGrpSpPr/>
            <p:nvPr/>
          </p:nvGrpSpPr>
          <p:grpSpPr>
            <a:xfrm>
              <a:off x="272086" y="270737"/>
              <a:ext cx="1615589" cy="1615589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B2B2B">
                      <a:alpha val="100000"/>
                    </a:srgbClr>
                  </a:gs>
                  <a:gs pos="100000">
                    <a:srgbClr val="272727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87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308100" y="610959"/>
              <a:ext cx="1467361" cy="817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179"/>
                </a:lnSpc>
                <a:spcBef>
                  <a:spcPct val="0"/>
                </a:spcBef>
              </a:pPr>
              <a:r>
                <a:rPr lang="en-US" sz="3699" b="1" spc="192">
                  <a:solidFill>
                    <a:srgbClr val="FF7C41"/>
                  </a:solidFill>
                  <a:latin typeface="Black Mango Medium"/>
                  <a:ea typeface="Black Mango Medium"/>
                  <a:cs typeface="Black Mango Medium"/>
                  <a:sym typeface="Black Mango Medium"/>
                </a:rPr>
                <a:t>02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541523" y="779234"/>
              <a:ext cx="7570893" cy="805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5039"/>
                </a:lnSpc>
                <a:spcBef>
                  <a:spcPct val="0"/>
                </a:spcBef>
              </a:pPr>
              <a:r>
                <a:rPr lang="en-US" sz="3599">
                  <a:solidFill>
                    <a:srgbClr val="FFFFFF"/>
                  </a:solidFill>
                  <a:latin typeface="Kollektif"/>
                  <a:ea typeface="Kollektif"/>
                  <a:cs typeface="Kollektif"/>
                  <a:sym typeface="Kollektif"/>
                </a:rPr>
                <a:t>   UI Components 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280540" y="5502813"/>
            <a:ext cx="8264510" cy="1617796"/>
            <a:chOff x="0" y="0"/>
            <a:chExt cx="11019346" cy="2157062"/>
          </a:xfrm>
        </p:grpSpPr>
        <p:grpSp>
          <p:nvGrpSpPr>
            <p:cNvPr id="22" name="Group 22"/>
            <p:cNvGrpSpPr/>
            <p:nvPr/>
          </p:nvGrpSpPr>
          <p:grpSpPr>
            <a:xfrm>
              <a:off x="1422692" y="270737"/>
              <a:ext cx="9596654" cy="1615589"/>
              <a:chOff x="0" y="0"/>
              <a:chExt cx="1895635" cy="319129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895635" cy="319129"/>
              </a:xfrm>
              <a:custGeom>
                <a:avLst/>
                <a:gdLst/>
                <a:ahLst/>
                <a:cxnLst/>
                <a:rect l="l" t="t" r="r" b="b"/>
                <a:pathLst>
                  <a:path w="1895635" h="319129">
                    <a:moveTo>
                      <a:pt x="1692435" y="0"/>
                    </a:moveTo>
                    <a:cubicBezTo>
                      <a:pt x="1804660" y="0"/>
                      <a:pt x="1895635" y="71439"/>
                      <a:pt x="1895635" y="159564"/>
                    </a:cubicBezTo>
                    <a:cubicBezTo>
                      <a:pt x="1895635" y="247689"/>
                      <a:pt x="1804660" y="319129"/>
                      <a:pt x="1692435" y="319129"/>
                    </a:cubicBezTo>
                    <a:lnTo>
                      <a:pt x="203200" y="319129"/>
                    </a:lnTo>
                    <a:cubicBezTo>
                      <a:pt x="90976" y="319129"/>
                      <a:pt x="0" y="247689"/>
                      <a:pt x="0" y="159564"/>
                    </a:cubicBezTo>
                    <a:cubicBezTo>
                      <a:pt x="0" y="71439"/>
                      <a:pt x="90976" y="0"/>
                      <a:pt x="2032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FF7C41">
                      <a:alpha val="100000"/>
                    </a:srgbClr>
                  </a:gs>
                </a:gsLst>
                <a:lin ang="210000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9525"/>
                <a:ext cx="1895635" cy="3286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87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5" name="Freeform 25"/>
            <p:cNvSpPr/>
            <p:nvPr/>
          </p:nvSpPr>
          <p:spPr>
            <a:xfrm>
              <a:off x="0" y="0"/>
              <a:ext cx="2159762" cy="2157062"/>
            </a:xfrm>
            <a:custGeom>
              <a:avLst/>
              <a:gdLst/>
              <a:ahLst/>
              <a:cxnLst/>
              <a:rect l="l" t="t" r="r" b="b"/>
              <a:pathLst>
                <a:path w="2159762" h="2157062">
                  <a:moveTo>
                    <a:pt x="0" y="0"/>
                  </a:moveTo>
                  <a:lnTo>
                    <a:pt x="2159762" y="0"/>
                  </a:lnTo>
                  <a:lnTo>
                    <a:pt x="2159762" y="2157062"/>
                  </a:lnTo>
                  <a:lnTo>
                    <a:pt x="0" y="2157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grpSp>
          <p:nvGrpSpPr>
            <p:cNvPr id="26" name="Group 26"/>
            <p:cNvGrpSpPr/>
            <p:nvPr/>
          </p:nvGrpSpPr>
          <p:grpSpPr>
            <a:xfrm>
              <a:off x="272086" y="270737"/>
              <a:ext cx="1615589" cy="1615589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B2B2B">
                      <a:alpha val="100000"/>
                    </a:srgbClr>
                  </a:gs>
                  <a:gs pos="100000">
                    <a:srgbClr val="272727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87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308100" y="610959"/>
              <a:ext cx="1467361" cy="817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179"/>
                </a:lnSpc>
                <a:spcBef>
                  <a:spcPct val="0"/>
                </a:spcBef>
              </a:pPr>
              <a:r>
                <a:rPr lang="en-US" sz="3699" b="1" spc="192">
                  <a:solidFill>
                    <a:srgbClr val="FF7C41"/>
                  </a:solidFill>
                  <a:latin typeface="Black Mango Medium"/>
                  <a:ea typeface="Black Mango Medium"/>
                  <a:cs typeface="Black Mango Medium"/>
                  <a:sym typeface="Black Mango Medium"/>
                </a:rPr>
                <a:t>03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2541523" y="779234"/>
              <a:ext cx="7570893" cy="805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5039"/>
                </a:lnSpc>
                <a:spcBef>
                  <a:spcPct val="0"/>
                </a:spcBef>
              </a:pPr>
              <a:r>
                <a:rPr lang="en-US" sz="3599">
                  <a:solidFill>
                    <a:srgbClr val="FFFFFF"/>
                  </a:solidFill>
                  <a:latin typeface="Kollektif"/>
                  <a:ea typeface="Kollektif"/>
                  <a:cs typeface="Kollektif"/>
                  <a:sym typeface="Kollektif"/>
                </a:rPr>
                <a:t>   Layouts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331482" y="7839237"/>
            <a:ext cx="8264510" cy="1617796"/>
            <a:chOff x="0" y="0"/>
            <a:chExt cx="11019346" cy="2157062"/>
          </a:xfrm>
        </p:grpSpPr>
        <p:grpSp>
          <p:nvGrpSpPr>
            <p:cNvPr id="32" name="Group 32"/>
            <p:cNvGrpSpPr/>
            <p:nvPr/>
          </p:nvGrpSpPr>
          <p:grpSpPr>
            <a:xfrm>
              <a:off x="1422692" y="270737"/>
              <a:ext cx="9596654" cy="1615589"/>
              <a:chOff x="0" y="0"/>
              <a:chExt cx="1895635" cy="319129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1895635" cy="319129"/>
              </a:xfrm>
              <a:custGeom>
                <a:avLst/>
                <a:gdLst/>
                <a:ahLst/>
                <a:cxnLst/>
                <a:rect l="l" t="t" r="r" b="b"/>
                <a:pathLst>
                  <a:path w="1895635" h="319129">
                    <a:moveTo>
                      <a:pt x="1692435" y="0"/>
                    </a:moveTo>
                    <a:cubicBezTo>
                      <a:pt x="1804660" y="0"/>
                      <a:pt x="1895635" y="71439"/>
                      <a:pt x="1895635" y="159564"/>
                    </a:cubicBezTo>
                    <a:cubicBezTo>
                      <a:pt x="1895635" y="247689"/>
                      <a:pt x="1804660" y="319129"/>
                      <a:pt x="1692435" y="319129"/>
                    </a:cubicBezTo>
                    <a:lnTo>
                      <a:pt x="203200" y="319129"/>
                    </a:lnTo>
                    <a:cubicBezTo>
                      <a:pt x="90976" y="319129"/>
                      <a:pt x="0" y="247689"/>
                      <a:pt x="0" y="159564"/>
                    </a:cubicBezTo>
                    <a:cubicBezTo>
                      <a:pt x="0" y="71439"/>
                      <a:pt x="90976" y="0"/>
                      <a:pt x="2032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FF7C41">
                      <a:alpha val="100000"/>
                    </a:srgbClr>
                  </a:gs>
                </a:gsLst>
                <a:lin ang="210000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9525"/>
                <a:ext cx="1895635" cy="3286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87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5" name="Freeform 35"/>
            <p:cNvSpPr/>
            <p:nvPr/>
          </p:nvSpPr>
          <p:spPr>
            <a:xfrm>
              <a:off x="0" y="0"/>
              <a:ext cx="2159762" cy="2157062"/>
            </a:xfrm>
            <a:custGeom>
              <a:avLst/>
              <a:gdLst/>
              <a:ahLst/>
              <a:cxnLst/>
              <a:rect l="l" t="t" r="r" b="b"/>
              <a:pathLst>
                <a:path w="2159762" h="2157062">
                  <a:moveTo>
                    <a:pt x="0" y="0"/>
                  </a:moveTo>
                  <a:lnTo>
                    <a:pt x="2159762" y="0"/>
                  </a:lnTo>
                  <a:lnTo>
                    <a:pt x="2159762" y="2157062"/>
                  </a:lnTo>
                  <a:lnTo>
                    <a:pt x="0" y="2157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grpSp>
          <p:nvGrpSpPr>
            <p:cNvPr id="36" name="Group 36"/>
            <p:cNvGrpSpPr/>
            <p:nvPr/>
          </p:nvGrpSpPr>
          <p:grpSpPr>
            <a:xfrm>
              <a:off x="272086" y="270737"/>
              <a:ext cx="1615589" cy="1615589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B2B2B">
                      <a:alpha val="100000"/>
                    </a:srgbClr>
                  </a:gs>
                  <a:gs pos="100000">
                    <a:srgbClr val="272727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87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308100" y="610959"/>
              <a:ext cx="1467361" cy="817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179"/>
                </a:lnSpc>
                <a:spcBef>
                  <a:spcPct val="0"/>
                </a:spcBef>
              </a:pPr>
              <a:r>
                <a:rPr lang="en-US" sz="3699" b="1" spc="192">
                  <a:solidFill>
                    <a:srgbClr val="FF7C41"/>
                  </a:solidFill>
                  <a:latin typeface="Black Mango Medium"/>
                  <a:ea typeface="Black Mango Medium"/>
                  <a:cs typeface="Black Mango Medium"/>
                  <a:sym typeface="Black Mango Medium"/>
                </a:rPr>
                <a:t>04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2541523" y="779234"/>
              <a:ext cx="7570893" cy="805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5039"/>
                </a:lnSpc>
                <a:spcBef>
                  <a:spcPct val="0"/>
                </a:spcBef>
              </a:pPr>
              <a:r>
                <a:rPr lang="en-US" sz="3599">
                  <a:solidFill>
                    <a:srgbClr val="FFFFFF"/>
                  </a:solidFill>
                  <a:latin typeface="Kollektif"/>
                  <a:ea typeface="Kollektif"/>
                  <a:cs typeface="Kollektif"/>
                  <a:sym typeface="Kollektif"/>
                </a:rPr>
                <a:t>Accessibility Considerations</a:t>
              </a:r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8562557" y="1271518"/>
            <a:ext cx="1100521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79"/>
              </a:lnSpc>
              <a:spcBef>
                <a:spcPct val="0"/>
              </a:spcBef>
            </a:pPr>
            <a:r>
              <a:rPr lang="en-US" sz="3699" b="1" spc="192">
                <a:solidFill>
                  <a:srgbClr val="FF7C41"/>
                </a:solidFill>
                <a:latin typeface="Black Mango Medium"/>
                <a:ea typeface="Black Mango Medium"/>
                <a:cs typeface="Black Mango Medium"/>
                <a:sym typeface="Black Mango Medium"/>
              </a:rPr>
              <a:t>01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475495" y="1366411"/>
            <a:ext cx="3175171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  Wireframes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28700" y="7596860"/>
            <a:ext cx="7783942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800"/>
              </a:lnSpc>
            </a:pPr>
            <a:r>
              <a:rPr lang="en-US" sz="7000" b="1">
                <a:solidFill>
                  <a:srgbClr val="FFFFFF"/>
                </a:solidFill>
                <a:latin typeface="Black Mango Medium"/>
                <a:ea typeface="Black Mango Medium"/>
                <a:cs typeface="Black Mango Medium"/>
                <a:sym typeface="Black Mango Medium"/>
              </a:rPr>
              <a:t>VISUAL DESIGN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203860" y="0"/>
            <a:ext cx="15416373" cy="10424854"/>
            <a:chOff x="0" y="0"/>
            <a:chExt cx="6221730" cy="42072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21730" cy="4207256"/>
            </a:xfrm>
            <a:custGeom>
              <a:avLst/>
              <a:gdLst/>
              <a:ahLst/>
              <a:cxnLst/>
              <a:rect l="l" t="t" r="r" b="b"/>
              <a:pathLst>
                <a:path w="6221730" h="4207256">
                  <a:moveTo>
                    <a:pt x="6221730" y="0"/>
                  </a:moveTo>
                  <a:lnTo>
                    <a:pt x="3877818" y="3979799"/>
                  </a:lnTo>
                  <a:cubicBezTo>
                    <a:pt x="3799239" y="4120239"/>
                    <a:pt x="3650888" y="4207238"/>
                    <a:pt x="3489960" y="4207256"/>
                  </a:cubicBezTo>
                  <a:lnTo>
                    <a:pt x="0" y="4207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035" r="-1035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0751166" y="7070858"/>
            <a:ext cx="7352033" cy="1836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4792"/>
              </a:lnSpc>
              <a:spcBef>
                <a:spcPct val="0"/>
              </a:spcBef>
            </a:pPr>
            <a:r>
              <a:rPr lang="en-US" sz="11378" b="1">
                <a:solidFill>
                  <a:srgbClr val="FFFFFF"/>
                </a:solidFill>
                <a:latin typeface="Black Mango Medium"/>
                <a:ea typeface="Black Mango Medium"/>
                <a:cs typeface="Black Mango Medium"/>
                <a:sym typeface="Black Mango Medium"/>
              </a:rPr>
              <a:t>Frontend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38147" y="5726197"/>
            <a:ext cx="4613355" cy="31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100"/>
              </a:lnSpc>
              <a:spcBef>
                <a:spcPct val="0"/>
              </a:spcBef>
            </a:pPr>
            <a:r>
              <a:rPr lang="en-US" sz="20917" b="1" u="none" strike="noStrike">
                <a:solidFill>
                  <a:srgbClr val="FF7C41"/>
                </a:solidFill>
                <a:latin typeface="Black Mango Medium"/>
                <a:ea typeface="Black Mango Medium"/>
                <a:cs typeface="Black Mango Medium"/>
                <a:sym typeface="Black Mango Medium"/>
              </a:rPr>
              <a:t>03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12555" y="3340705"/>
            <a:ext cx="19310130" cy="149994"/>
            <a:chOff x="0" y="0"/>
            <a:chExt cx="5085796" cy="395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85796" cy="39505"/>
            </a:xfrm>
            <a:custGeom>
              <a:avLst/>
              <a:gdLst/>
              <a:ahLst/>
              <a:cxnLst/>
              <a:rect l="l" t="t" r="r" b="b"/>
              <a:pathLst>
                <a:path w="5085796" h="39505">
                  <a:moveTo>
                    <a:pt x="0" y="0"/>
                  </a:moveTo>
                  <a:lnTo>
                    <a:pt x="5085796" y="0"/>
                  </a:lnTo>
                  <a:lnTo>
                    <a:pt x="5085796" y="39505"/>
                  </a:lnTo>
                  <a:lnTo>
                    <a:pt x="0" y="39505"/>
                  </a:lnTo>
                  <a:close/>
                </a:path>
              </a:pathLst>
            </a:custGeom>
            <a:solidFill>
              <a:srgbClr val="FF7C4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5085796" cy="49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3407380"/>
            <a:ext cx="18288000" cy="6879620"/>
            <a:chOff x="0" y="0"/>
            <a:chExt cx="24384000" cy="9172826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t="21786" b="21786"/>
            <a:stretch>
              <a:fillRect/>
            </a:stretch>
          </p:blipFill>
          <p:spPr>
            <a:xfrm>
              <a:off x="0" y="0"/>
              <a:ext cx="24384000" cy="9172826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1365337" y="847725"/>
            <a:ext cx="6495993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7000" b="1">
                <a:solidFill>
                  <a:srgbClr val="FFFFFF"/>
                </a:solidFill>
                <a:latin typeface="Black Mango Medium"/>
                <a:ea typeface="Black Mango Medium"/>
                <a:cs typeface="Black Mango Medium"/>
                <a:sym typeface="Black Mango Medium"/>
              </a:rPr>
              <a:t>SPEAKER 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25481" y="1028065"/>
            <a:ext cx="7529044" cy="405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344"/>
              </a:lnSpc>
            </a:pPr>
            <a:r>
              <a:rPr lang="en-US" sz="220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EPANDA RICHARD JUNIOR</a:t>
            </a:r>
          </a:p>
        </p:txBody>
      </p:sp>
      <p:sp>
        <p:nvSpPr>
          <p:cNvPr id="9" name="AutoShape 9"/>
          <p:cNvSpPr/>
          <p:nvPr/>
        </p:nvSpPr>
        <p:spPr>
          <a:xfrm>
            <a:off x="-101704" y="3150594"/>
            <a:ext cx="18491408" cy="0"/>
          </a:xfrm>
          <a:prstGeom prst="line">
            <a:avLst/>
          </a:prstGeom>
          <a:ln w="38100" cap="flat">
            <a:solidFill>
              <a:srgbClr val="FF7C4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-101704" y="2887919"/>
            <a:ext cx="18491408" cy="0"/>
          </a:xfrm>
          <a:prstGeom prst="line">
            <a:avLst/>
          </a:prstGeom>
          <a:ln w="19050" cap="flat">
            <a:solidFill>
              <a:srgbClr val="FF7C4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-101704" y="2636665"/>
            <a:ext cx="18491408" cy="0"/>
          </a:xfrm>
          <a:prstGeom prst="line">
            <a:avLst/>
          </a:prstGeom>
          <a:ln w="9525" cap="flat">
            <a:solidFill>
              <a:srgbClr val="FF7C4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-101704" y="2405386"/>
            <a:ext cx="18491408" cy="0"/>
          </a:xfrm>
          <a:prstGeom prst="line">
            <a:avLst/>
          </a:prstGeom>
          <a:ln w="9525" cap="flat">
            <a:solidFill>
              <a:srgbClr val="FF7C41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3396642" y="-1468367"/>
            <a:ext cx="5111114" cy="20288098"/>
          </a:xfrm>
          <a:prstGeom prst="line">
            <a:avLst/>
          </a:prstGeom>
          <a:ln w="38100" cap="flat">
            <a:solidFill>
              <a:srgbClr val="FF7C4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8377651" y="6890648"/>
            <a:ext cx="3219961" cy="4680926"/>
          </a:xfrm>
          <a:prstGeom prst="line">
            <a:avLst/>
          </a:prstGeom>
          <a:ln w="38100" cap="flat">
            <a:solidFill>
              <a:srgbClr val="FF7C4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5536897" y="6885546"/>
            <a:ext cx="1698195" cy="5421748"/>
          </a:xfrm>
          <a:prstGeom prst="line">
            <a:avLst/>
          </a:prstGeom>
          <a:ln w="38100" cap="flat">
            <a:solidFill>
              <a:srgbClr val="FF7C4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flipH="1" flipV="1">
            <a:off x="-396102" y="6889945"/>
            <a:ext cx="3010246" cy="4818468"/>
          </a:xfrm>
          <a:prstGeom prst="line">
            <a:avLst/>
          </a:prstGeom>
          <a:ln w="38100" cap="flat">
            <a:solidFill>
              <a:srgbClr val="FF7C4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-6057226" y="6056932"/>
            <a:ext cx="20355504" cy="4835688"/>
          </a:xfrm>
          <a:prstGeom prst="line">
            <a:avLst/>
          </a:prstGeom>
          <a:ln w="38100" cap="flat">
            <a:solidFill>
              <a:srgbClr val="FF7C4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12882414" y="2417961"/>
            <a:ext cx="5405855" cy="5320240"/>
            <a:chOff x="0" y="0"/>
            <a:chExt cx="1555198" cy="153056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55198" cy="1530567"/>
            </a:xfrm>
            <a:custGeom>
              <a:avLst/>
              <a:gdLst/>
              <a:ahLst/>
              <a:cxnLst/>
              <a:rect l="l" t="t" r="r" b="b"/>
              <a:pathLst>
                <a:path w="1555198" h="1530567">
                  <a:moveTo>
                    <a:pt x="0" y="0"/>
                  </a:moveTo>
                  <a:lnTo>
                    <a:pt x="1555198" y="0"/>
                  </a:lnTo>
                  <a:lnTo>
                    <a:pt x="1555198" y="1530567"/>
                  </a:lnTo>
                  <a:lnTo>
                    <a:pt x="0" y="1530567"/>
                  </a:lnTo>
                  <a:close/>
                </a:path>
              </a:pathLst>
            </a:custGeom>
            <a:gradFill rotWithShape="1">
              <a:gsLst>
                <a:gs pos="0">
                  <a:srgbClr val="2B2B2B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1555198" cy="1540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2531016"/>
            <a:ext cx="4937022" cy="5320240"/>
            <a:chOff x="0" y="0"/>
            <a:chExt cx="1420320" cy="153056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20320" cy="1530567"/>
            </a:xfrm>
            <a:custGeom>
              <a:avLst/>
              <a:gdLst/>
              <a:ahLst/>
              <a:cxnLst/>
              <a:rect l="l" t="t" r="r" b="b"/>
              <a:pathLst>
                <a:path w="1420320" h="1530567">
                  <a:moveTo>
                    <a:pt x="0" y="0"/>
                  </a:moveTo>
                  <a:lnTo>
                    <a:pt x="1420320" y="0"/>
                  </a:lnTo>
                  <a:lnTo>
                    <a:pt x="1420320" y="1530567"/>
                  </a:lnTo>
                  <a:lnTo>
                    <a:pt x="0" y="1530567"/>
                  </a:lnTo>
                  <a:close/>
                </a:path>
              </a:pathLst>
            </a:custGeom>
            <a:gradFill rotWithShape="1">
              <a:gsLst>
                <a:gs pos="0">
                  <a:srgbClr val="2B2B2B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1420320" cy="1540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146572" y="2531016"/>
            <a:ext cx="7526292" cy="5320240"/>
            <a:chOff x="0" y="0"/>
            <a:chExt cx="2165221" cy="153056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65221" cy="1530567"/>
            </a:xfrm>
            <a:custGeom>
              <a:avLst/>
              <a:gdLst/>
              <a:ahLst/>
              <a:cxnLst/>
              <a:rect l="l" t="t" r="r" b="b"/>
              <a:pathLst>
                <a:path w="2165221" h="1530567">
                  <a:moveTo>
                    <a:pt x="0" y="0"/>
                  </a:moveTo>
                  <a:lnTo>
                    <a:pt x="2165221" y="0"/>
                  </a:lnTo>
                  <a:lnTo>
                    <a:pt x="2165221" y="1530567"/>
                  </a:lnTo>
                  <a:lnTo>
                    <a:pt x="0" y="1530567"/>
                  </a:lnTo>
                  <a:close/>
                </a:path>
              </a:pathLst>
            </a:custGeom>
            <a:gradFill rotWithShape="1">
              <a:gsLst>
                <a:gs pos="0">
                  <a:srgbClr val="2B2B2B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2165221" cy="1540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5092783" y="2820995"/>
            <a:ext cx="1605345" cy="1100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64"/>
              </a:lnSpc>
              <a:spcBef>
                <a:spcPct val="0"/>
              </a:spcBef>
            </a:pPr>
            <a:r>
              <a:rPr lang="en-US" sz="7303" b="1">
                <a:solidFill>
                  <a:srgbClr val="FF7C41"/>
                </a:solidFill>
                <a:latin typeface="Black Mango Medium"/>
                <a:ea typeface="Black Mango Medium"/>
                <a:cs typeface="Black Mango Medium"/>
                <a:sym typeface="Black Mango Medium"/>
              </a:rPr>
              <a:t>CO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396642" y="4054777"/>
            <a:ext cx="4551868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80"/>
              </a:lnSpc>
              <a:spcBef>
                <a:spcPct val="0"/>
              </a:spcBef>
            </a:pPr>
            <a:r>
              <a:rPr lang="en-US" sz="2400">
                <a:solidFill>
                  <a:srgbClr val="FF7C41"/>
                </a:solidFill>
                <a:latin typeface="Kollektif"/>
                <a:ea typeface="Kollektif"/>
                <a:cs typeface="Kollektif"/>
                <a:sym typeface="Kollektif"/>
              </a:rPr>
              <a:t>COLLABORATION AND ORGANIZATION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872511" y="4981575"/>
            <a:ext cx="4415489" cy="2625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0"/>
              </a:lnSpc>
            </a:pPr>
            <a:endParaRPr/>
          </a:p>
          <a:p>
            <a:pPr algn="ctr">
              <a:lnSpc>
                <a:spcPts val="4240"/>
              </a:lnSpc>
            </a:pPr>
            <a:r>
              <a:rPr lang="en-US" sz="2197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Our team leverages GitHub to organize code and monitor development progress effectively.</a:t>
            </a:r>
          </a:p>
          <a:p>
            <a:pPr marL="0" lvl="1" indent="0" algn="ctr">
              <a:lnSpc>
                <a:spcPts val="4240"/>
              </a:lnSpc>
            </a:pPr>
            <a:endParaRPr lang="en-US" sz="2197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23967" y="2820995"/>
            <a:ext cx="2167556" cy="1100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64"/>
              </a:lnSpc>
              <a:spcBef>
                <a:spcPct val="0"/>
              </a:spcBef>
            </a:pPr>
            <a:r>
              <a:rPr lang="en-US" sz="7303" b="1">
                <a:solidFill>
                  <a:srgbClr val="FF7C41"/>
                </a:solidFill>
                <a:latin typeface="Black Mango Medium"/>
                <a:ea typeface="Black Mango Medium"/>
                <a:cs typeface="Black Mango Medium"/>
                <a:sym typeface="Black Mango Medium"/>
              </a:rPr>
              <a:t>DP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112414" y="2820995"/>
            <a:ext cx="1738257" cy="1100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64"/>
              </a:lnSpc>
              <a:spcBef>
                <a:spcPct val="0"/>
              </a:spcBef>
            </a:pPr>
            <a:r>
              <a:rPr lang="en-US" sz="7303" b="1">
                <a:solidFill>
                  <a:srgbClr val="FF7C41"/>
                </a:solidFill>
                <a:latin typeface="Black Mango Medium"/>
                <a:ea typeface="Black Mango Medium"/>
                <a:cs typeface="Black Mango Medium"/>
                <a:sym typeface="Black Mango Medium"/>
              </a:rPr>
              <a:t>NS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39890" y="4235752"/>
            <a:ext cx="3675599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80"/>
              </a:lnSpc>
              <a:spcBef>
                <a:spcPct val="0"/>
              </a:spcBef>
            </a:pPr>
            <a:r>
              <a:rPr lang="en-US" sz="2400">
                <a:solidFill>
                  <a:srgbClr val="FF7C41"/>
                </a:solidFill>
                <a:latin typeface="Kollektif"/>
                <a:ea typeface="Kollektif"/>
                <a:cs typeface="Kollektif"/>
                <a:sym typeface="Kollektif"/>
              </a:rPr>
              <a:t>DEVELOPMEN</a:t>
            </a:r>
            <a:r>
              <a:rPr lang="en-US" sz="2400" u="none" strike="noStrike">
                <a:solidFill>
                  <a:srgbClr val="FF7C41"/>
                </a:solidFill>
                <a:latin typeface="Kollektif"/>
                <a:ea typeface="Kollektif"/>
                <a:cs typeface="Kollektif"/>
                <a:sym typeface="Kollektif"/>
              </a:rPr>
              <a:t>T PROCESS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235092" y="4054777"/>
            <a:ext cx="4011113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80"/>
              </a:lnSpc>
              <a:spcBef>
                <a:spcPct val="0"/>
              </a:spcBef>
            </a:pPr>
            <a:r>
              <a:rPr lang="en-US" sz="2400">
                <a:solidFill>
                  <a:srgbClr val="FF7C41"/>
                </a:solidFill>
                <a:latin typeface="Kollektif"/>
                <a:ea typeface="Kollektif"/>
                <a:cs typeface="Kollektif"/>
                <a:sym typeface="Kollektif"/>
              </a:rPr>
              <a:t>NAVIGATION STRUCTURE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0" y="4916156"/>
            <a:ext cx="4415489" cy="315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0"/>
              </a:lnSpc>
            </a:pPr>
            <a:r>
              <a:rPr lang="en-US" sz="2197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Flu</a:t>
            </a:r>
            <a:r>
              <a:rPr lang="en-US" sz="2197" u="none" strike="noStrike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tter was used to build a unified codebase for both Android and iOS, with custom widgets crafted from its library to maintain a cohesive user experience.</a:t>
            </a:r>
          </a:p>
          <a:p>
            <a:pPr marL="0" lvl="1" indent="0" algn="ctr">
              <a:lnSpc>
                <a:spcPts val="4240"/>
              </a:lnSpc>
            </a:pPr>
            <a:endParaRPr lang="en-US" sz="2197" u="none" strike="noStrike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830716" y="4649456"/>
            <a:ext cx="4415489" cy="315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240"/>
              </a:lnSpc>
            </a:pPr>
            <a:r>
              <a:rPr lang="en-US" sz="2197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To streamline user interaction, we integrated a Bottom Navigation Bar for key features, Named Routes for screen transitions, and a Back Navigation system for easy screen return.</a:t>
            </a:r>
          </a:p>
        </p:txBody>
      </p:sp>
      <p:sp>
        <p:nvSpPr>
          <p:cNvPr id="25" name="AutoShape 25"/>
          <p:cNvSpPr/>
          <p:nvPr/>
        </p:nvSpPr>
        <p:spPr>
          <a:xfrm flipV="1">
            <a:off x="-787655" y="8563733"/>
            <a:ext cx="20922008" cy="0"/>
          </a:xfrm>
          <a:prstGeom prst="line">
            <a:avLst/>
          </a:prstGeom>
          <a:ln w="38100" cap="flat">
            <a:solidFill>
              <a:srgbClr val="FF7C4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72452" y="574774"/>
            <a:ext cx="7978933" cy="4499799"/>
          </a:xfrm>
          <a:custGeom>
            <a:avLst/>
            <a:gdLst/>
            <a:ahLst/>
            <a:cxnLst/>
            <a:rect l="l" t="t" r="r" b="b"/>
            <a:pathLst>
              <a:path w="7978933" h="4499799">
                <a:moveTo>
                  <a:pt x="0" y="0"/>
                </a:moveTo>
                <a:lnTo>
                  <a:pt x="7978933" y="0"/>
                </a:lnTo>
                <a:lnTo>
                  <a:pt x="7978933" y="4499799"/>
                </a:lnTo>
                <a:lnTo>
                  <a:pt x="0" y="44997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1477289" y="-137854"/>
            <a:ext cx="15416373" cy="10424854"/>
            <a:chOff x="0" y="0"/>
            <a:chExt cx="6221730" cy="42072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21730" cy="4207256"/>
            </a:xfrm>
            <a:custGeom>
              <a:avLst/>
              <a:gdLst/>
              <a:ahLst/>
              <a:cxnLst/>
              <a:rect l="l" t="t" r="r" b="b"/>
              <a:pathLst>
                <a:path w="6221730" h="4207256">
                  <a:moveTo>
                    <a:pt x="6221730" y="0"/>
                  </a:moveTo>
                  <a:lnTo>
                    <a:pt x="3877818" y="3979799"/>
                  </a:lnTo>
                  <a:cubicBezTo>
                    <a:pt x="3799239" y="4120239"/>
                    <a:pt x="3650888" y="4207238"/>
                    <a:pt x="3489960" y="4207256"/>
                  </a:cubicBezTo>
                  <a:lnTo>
                    <a:pt x="0" y="4207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108" r="-10108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0263067" y="5906811"/>
            <a:ext cx="7352033" cy="1836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4792"/>
              </a:lnSpc>
              <a:spcBef>
                <a:spcPct val="0"/>
              </a:spcBef>
            </a:pPr>
            <a:r>
              <a:rPr lang="en-US" sz="11378" b="1">
                <a:solidFill>
                  <a:srgbClr val="FFFFFF"/>
                </a:solidFill>
                <a:latin typeface="Black Mango Medium"/>
                <a:ea typeface="Black Mango Medium"/>
                <a:cs typeface="Black Mango Medium"/>
                <a:sym typeface="Black Mango Medium"/>
              </a:rPr>
              <a:t>CLOSURE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82003" y="9019602"/>
            <a:ext cx="5544737" cy="362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 dirty="0" smtClean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</a:t>
            </a:r>
            <a:endParaRPr lang="en-US" sz="2200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38147" y="5726197"/>
            <a:ext cx="4613355" cy="31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100"/>
              </a:lnSpc>
              <a:spcBef>
                <a:spcPct val="0"/>
              </a:spcBef>
            </a:pPr>
            <a:r>
              <a:rPr lang="en-US" sz="20917" b="1" u="none" strike="noStrike">
                <a:solidFill>
                  <a:srgbClr val="FF7C41"/>
                </a:solidFill>
                <a:latin typeface="Black Mango Medium"/>
                <a:ea typeface="Black Mango Medium"/>
                <a:cs typeface="Black Mango Medium"/>
                <a:sym typeface="Black Mango Medium"/>
              </a:rPr>
              <a:t>04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12555" y="3340705"/>
            <a:ext cx="19310130" cy="149994"/>
            <a:chOff x="0" y="0"/>
            <a:chExt cx="5085796" cy="395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85796" cy="39505"/>
            </a:xfrm>
            <a:custGeom>
              <a:avLst/>
              <a:gdLst/>
              <a:ahLst/>
              <a:cxnLst/>
              <a:rect l="l" t="t" r="r" b="b"/>
              <a:pathLst>
                <a:path w="5085796" h="39505">
                  <a:moveTo>
                    <a:pt x="0" y="0"/>
                  </a:moveTo>
                  <a:lnTo>
                    <a:pt x="5085796" y="0"/>
                  </a:lnTo>
                  <a:lnTo>
                    <a:pt x="5085796" y="39505"/>
                  </a:lnTo>
                  <a:lnTo>
                    <a:pt x="0" y="39505"/>
                  </a:lnTo>
                  <a:close/>
                </a:path>
              </a:pathLst>
            </a:custGeom>
            <a:solidFill>
              <a:srgbClr val="FF7C4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5085796" cy="49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3407380"/>
            <a:ext cx="18288000" cy="6879620"/>
            <a:chOff x="0" y="0"/>
            <a:chExt cx="24384000" cy="9172826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t="21786" b="21786"/>
            <a:stretch>
              <a:fillRect/>
            </a:stretch>
          </p:blipFill>
          <p:spPr>
            <a:xfrm>
              <a:off x="0" y="0"/>
              <a:ext cx="24384000" cy="9172826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1365337" y="847725"/>
            <a:ext cx="6495993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7000" b="1">
                <a:solidFill>
                  <a:srgbClr val="FFFFFF"/>
                </a:solidFill>
                <a:latin typeface="Black Mango Medium"/>
                <a:ea typeface="Black Mango Medium"/>
                <a:cs typeface="Black Mango Medium"/>
                <a:sym typeface="Black Mango Medium"/>
              </a:rPr>
              <a:t>SPEAKER 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25481" y="1028065"/>
            <a:ext cx="7529044" cy="405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344"/>
              </a:lnSpc>
            </a:pPr>
            <a:r>
              <a:rPr lang="en-US" sz="220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NKIANGWA NKEGOA KAREL</a:t>
            </a:r>
          </a:p>
        </p:txBody>
      </p:sp>
      <p:sp>
        <p:nvSpPr>
          <p:cNvPr id="9" name="AutoShape 9"/>
          <p:cNvSpPr/>
          <p:nvPr/>
        </p:nvSpPr>
        <p:spPr>
          <a:xfrm>
            <a:off x="-101704" y="3150594"/>
            <a:ext cx="18491408" cy="0"/>
          </a:xfrm>
          <a:prstGeom prst="line">
            <a:avLst/>
          </a:prstGeom>
          <a:ln w="38100" cap="flat">
            <a:solidFill>
              <a:srgbClr val="FF7C4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-101704" y="2887919"/>
            <a:ext cx="18491408" cy="0"/>
          </a:xfrm>
          <a:prstGeom prst="line">
            <a:avLst/>
          </a:prstGeom>
          <a:ln w="19050" cap="flat">
            <a:solidFill>
              <a:srgbClr val="FF7C4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-101704" y="2636665"/>
            <a:ext cx="18491408" cy="0"/>
          </a:xfrm>
          <a:prstGeom prst="line">
            <a:avLst/>
          </a:prstGeom>
          <a:ln w="9525" cap="flat">
            <a:solidFill>
              <a:srgbClr val="FF7C4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-101704" y="2405386"/>
            <a:ext cx="18491408" cy="0"/>
          </a:xfrm>
          <a:prstGeom prst="line">
            <a:avLst/>
          </a:prstGeom>
          <a:ln w="9525" cap="flat">
            <a:solidFill>
              <a:srgbClr val="FF7C41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737822" y="885825"/>
            <a:ext cx="4812356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000" b="1">
                <a:solidFill>
                  <a:srgbClr val="FFFFFF"/>
                </a:solidFill>
                <a:latin typeface="Black Mango Medium"/>
                <a:ea typeface="Black Mango Medium"/>
                <a:cs typeface="Black Mango Medium"/>
                <a:sym typeface="Black Mango Medium"/>
              </a:rPr>
              <a:t>CLOSURE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169442" y="3477263"/>
            <a:ext cx="10203741" cy="2813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5"/>
              </a:lnSpc>
            </a:pPr>
            <a:r>
              <a:rPr lang="en-US" sz="2638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THIS IN-DEPTH REPORT OFFERS A THOROUGH SUMMARY OF THE UI DESIGN AND DEVELOPMENT PHASE, OUTLINING THE ACTIONS TAKEN, DESIGN DECISIONS, AND THE REASONING THAT GUIDED THEM.</a:t>
            </a:r>
          </a:p>
          <a:p>
            <a:pPr marL="0" lvl="0" indent="0" algn="ctr">
              <a:lnSpc>
                <a:spcPts val="4565"/>
              </a:lnSpc>
            </a:pPr>
            <a:endParaRPr lang="en-US" sz="2638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4" name="AutoShape 4"/>
          <p:cNvSpPr/>
          <p:nvPr/>
        </p:nvSpPr>
        <p:spPr>
          <a:xfrm flipV="1">
            <a:off x="4848356" y="2266950"/>
            <a:ext cx="8591289" cy="0"/>
          </a:xfrm>
          <a:prstGeom prst="line">
            <a:avLst/>
          </a:prstGeom>
          <a:ln w="38100" cap="flat">
            <a:solidFill>
              <a:srgbClr val="FF7C4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4975668" y="7957362"/>
            <a:ext cx="8591289" cy="0"/>
          </a:xfrm>
          <a:prstGeom prst="line">
            <a:avLst/>
          </a:prstGeom>
          <a:ln w="38100" cap="flat">
            <a:solidFill>
              <a:srgbClr val="FF7C4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43752" y="-1256748"/>
            <a:ext cx="12800495" cy="1280049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B2B2B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816896" y="-1256748"/>
            <a:ext cx="12654208" cy="12654158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9291" r="-9291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838200" y="1453865"/>
            <a:ext cx="5198980" cy="368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426"/>
              </a:lnSpc>
            </a:pPr>
            <a:r>
              <a:rPr lang="en-US" sz="12544" b="1" u="none" strike="noStrike">
                <a:solidFill>
                  <a:srgbClr val="FF7C41"/>
                </a:solidFill>
                <a:latin typeface="Black Mango Medium"/>
                <a:ea typeface="Black Mango Medium"/>
                <a:cs typeface="Black Mango Medium"/>
                <a:sym typeface="Black Mango Medium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12555" y="3340705"/>
            <a:ext cx="19310130" cy="149994"/>
            <a:chOff x="0" y="0"/>
            <a:chExt cx="5085796" cy="395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85796" cy="39505"/>
            </a:xfrm>
            <a:custGeom>
              <a:avLst/>
              <a:gdLst/>
              <a:ahLst/>
              <a:cxnLst/>
              <a:rect l="l" t="t" r="r" b="b"/>
              <a:pathLst>
                <a:path w="5085796" h="39505">
                  <a:moveTo>
                    <a:pt x="0" y="0"/>
                  </a:moveTo>
                  <a:lnTo>
                    <a:pt x="5085796" y="0"/>
                  </a:lnTo>
                  <a:lnTo>
                    <a:pt x="5085796" y="39505"/>
                  </a:lnTo>
                  <a:lnTo>
                    <a:pt x="0" y="39505"/>
                  </a:lnTo>
                  <a:close/>
                </a:path>
              </a:pathLst>
            </a:custGeom>
            <a:solidFill>
              <a:srgbClr val="FF7C4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5085796" cy="49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3407380"/>
            <a:ext cx="18288000" cy="6879620"/>
            <a:chOff x="0" y="0"/>
            <a:chExt cx="24384000" cy="9172826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t="21786" b="21786"/>
            <a:stretch>
              <a:fillRect/>
            </a:stretch>
          </p:blipFill>
          <p:spPr>
            <a:xfrm>
              <a:off x="0" y="0"/>
              <a:ext cx="24384000" cy="9172826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1365337" y="847725"/>
            <a:ext cx="6495993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7000" b="1">
                <a:solidFill>
                  <a:srgbClr val="FFFFFF"/>
                </a:solidFill>
                <a:latin typeface="Black Mango Medium"/>
                <a:ea typeface="Black Mango Medium"/>
                <a:cs typeface="Black Mango Medium"/>
                <a:sym typeface="Black Mango Medium"/>
              </a:rPr>
              <a:t>SPEAKER 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25481" y="1028065"/>
            <a:ext cx="7529044" cy="405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344"/>
              </a:lnSpc>
            </a:pPr>
            <a:r>
              <a:rPr lang="en-US" sz="220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AMBASSA LISE-ASTRID FABIOLA</a:t>
            </a:r>
          </a:p>
        </p:txBody>
      </p:sp>
      <p:sp>
        <p:nvSpPr>
          <p:cNvPr id="9" name="AutoShape 9"/>
          <p:cNvSpPr/>
          <p:nvPr/>
        </p:nvSpPr>
        <p:spPr>
          <a:xfrm>
            <a:off x="-101704" y="3150594"/>
            <a:ext cx="18491408" cy="0"/>
          </a:xfrm>
          <a:prstGeom prst="line">
            <a:avLst/>
          </a:prstGeom>
          <a:ln w="38100" cap="flat">
            <a:solidFill>
              <a:srgbClr val="FF7C4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-101704" y="2887919"/>
            <a:ext cx="18491408" cy="0"/>
          </a:xfrm>
          <a:prstGeom prst="line">
            <a:avLst/>
          </a:prstGeom>
          <a:ln w="19050" cap="flat">
            <a:solidFill>
              <a:srgbClr val="FF7C4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-101704" y="2636665"/>
            <a:ext cx="18491408" cy="0"/>
          </a:xfrm>
          <a:prstGeom prst="line">
            <a:avLst/>
          </a:prstGeom>
          <a:ln w="9525" cap="flat">
            <a:solidFill>
              <a:srgbClr val="FF7C4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-101704" y="2405386"/>
            <a:ext cx="18491408" cy="0"/>
          </a:xfrm>
          <a:prstGeom prst="line">
            <a:avLst/>
          </a:prstGeom>
          <a:ln w="9525" cap="flat">
            <a:solidFill>
              <a:srgbClr val="FF7C41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01440" y="4561992"/>
            <a:ext cx="15285120" cy="3677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This presentation covers the UI design and implementation of </a:t>
            </a:r>
            <a:r>
              <a:rPr lang="en-US" sz="3699" u="none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t</a:t>
            </a:r>
            <a:r>
              <a:rPr lang="en-US" sz="36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h</a:t>
            </a:r>
            <a:r>
              <a:rPr lang="en-US" sz="3699" u="none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e</a:t>
            </a:r>
            <a:r>
              <a:rPr lang="en-US" sz="3699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Road Sign and Road State Notifications Mobile App. It focuses on creating a user-friendly interface that delivers real-time road updates to improve driver safety, including app identity, visual design, and frontend development.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.</a:t>
            </a:r>
          </a:p>
        </p:txBody>
      </p:sp>
      <p:sp>
        <p:nvSpPr>
          <p:cNvPr id="3" name="Freeform 3"/>
          <p:cNvSpPr/>
          <p:nvPr/>
        </p:nvSpPr>
        <p:spPr>
          <a:xfrm rot="-460949">
            <a:off x="12483729" y="7247108"/>
            <a:ext cx="9053731" cy="9053731"/>
          </a:xfrm>
          <a:custGeom>
            <a:avLst/>
            <a:gdLst/>
            <a:ahLst/>
            <a:cxnLst/>
            <a:rect l="l" t="t" r="r" b="b"/>
            <a:pathLst>
              <a:path w="9053731" h="9053731">
                <a:moveTo>
                  <a:pt x="0" y="0"/>
                </a:moveTo>
                <a:lnTo>
                  <a:pt x="9053730" y="0"/>
                </a:lnTo>
                <a:lnTo>
                  <a:pt x="9053730" y="9053730"/>
                </a:lnTo>
                <a:lnTo>
                  <a:pt x="0" y="90537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60949">
            <a:off x="17261355" y="-3880449"/>
            <a:ext cx="9053731" cy="9053731"/>
          </a:xfrm>
          <a:custGeom>
            <a:avLst/>
            <a:gdLst/>
            <a:ahLst/>
            <a:cxnLst/>
            <a:rect l="l" t="t" r="r" b="b"/>
            <a:pathLst>
              <a:path w="9053731" h="9053731">
                <a:moveTo>
                  <a:pt x="0" y="0"/>
                </a:moveTo>
                <a:lnTo>
                  <a:pt x="9053730" y="0"/>
                </a:lnTo>
                <a:lnTo>
                  <a:pt x="9053730" y="9053731"/>
                </a:lnTo>
                <a:lnTo>
                  <a:pt x="0" y="9053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4397927">
            <a:off x="-5668609" y="8447258"/>
            <a:ext cx="9053731" cy="9053731"/>
          </a:xfrm>
          <a:custGeom>
            <a:avLst/>
            <a:gdLst/>
            <a:ahLst/>
            <a:cxnLst/>
            <a:rect l="l" t="t" r="r" b="b"/>
            <a:pathLst>
              <a:path w="9053731" h="9053731">
                <a:moveTo>
                  <a:pt x="0" y="0"/>
                </a:moveTo>
                <a:lnTo>
                  <a:pt x="9053731" y="0"/>
                </a:lnTo>
                <a:lnTo>
                  <a:pt x="9053731" y="9053730"/>
                </a:lnTo>
                <a:lnTo>
                  <a:pt x="0" y="90537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flipV="1">
            <a:off x="8828735" y="4355646"/>
            <a:ext cx="461474" cy="0"/>
          </a:xfrm>
          <a:prstGeom prst="line">
            <a:avLst/>
          </a:prstGeom>
          <a:ln w="38100" cap="flat">
            <a:solidFill>
              <a:srgbClr val="FF7C4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569824" y="638175"/>
            <a:ext cx="15440770" cy="214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000" b="1">
                <a:solidFill>
                  <a:srgbClr val="FFFFFF"/>
                </a:solidFill>
                <a:latin typeface="Black Mango Medium"/>
                <a:ea typeface="Black Mango Medium"/>
                <a:cs typeface="Black Mango Medium"/>
                <a:sym typeface="Black Mango Medium"/>
              </a:rPr>
              <a:t>ROAD STATE/ROAD SIGN MOBILE APP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247186" y="3577800"/>
            <a:ext cx="3793629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FF7C41"/>
                </a:solidFill>
                <a:latin typeface="Kollektif"/>
                <a:ea typeface="Kollektif"/>
                <a:cs typeface="Kollektif"/>
                <a:sym typeface="Kollektif"/>
              </a:rPr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2413576" y="4020853"/>
            <a:ext cx="5757604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2413576" y="7273146"/>
            <a:ext cx="5757604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0150745" y="4020853"/>
            <a:ext cx="5757604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flipV="1">
            <a:off x="10150745" y="7273146"/>
            <a:ext cx="5757604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2690035" y="3417810"/>
            <a:ext cx="521679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 u="none" strike="noStrike">
                <a:solidFill>
                  <a:srgbClr val="FF7C41"/>
                </a:solidFill>
                <a:latin typeface="Black Mango Medium"/>
                <a:ea typeface="Black Mango Medium"/>
                <a:cs typeface="Black Mango Medium"/>
                <a:sym typeface="Black Mango Medium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90035" y="6643739"/>
            <a:ext cx="521679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 u="none" strike="noStrike">
                <a:solidFill>
                  <a:srgbClr val="FF7C41"/>
                </a:solidFill>
                <a:latin typeface="Black Mango Medium"/>
                <a:ea typeface="Black Mango Medium"/>
                <a:cs typeface="Black Mango Medium"/>
                <a:sym typeface="Black Mango Medium"/>
              </a:rPr>
              <a:t>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96444" y="3417810"/>
            <a:ext cx="756486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 u="none" strike="noStrike">
                <a:solidFill>
                  <a:srgbClr val="FF7C41"/>
                </a:solidFill>
                <a:latin typeface="Black Mango Medium"/>
                <a:ea typeface="Black Mango Medium"/>
                <a:cs typeface="Black Mango Medium"/>
                <a:sym typeface="Black Mango Medium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396444" y="6643739"/>
            <a:ext cx="756486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FF7C41"/>
                </a:solidFill>
                <a:latin typeface="Black Mango Medium"/>
                <a:ea typeface="Black Mango Medium"/>
                <a:cs typeface="Black Mango Medium"/>
                <a:sym typeface="Black Mango Medium"/>
              </a:rPr>
              <a:t>04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90035" y="4190092"/>
            <a:ext cx="6411010" cy="636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71"/>
              </a:lnSpc>
              <a:spcBef>
                <a:spcPct val="0"/>
              </a:spcBef>
            </a:pPr>
            <a:r>
              <a:rPr lang="en-US" sz="390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APP IDENTITY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13576" y="7416021"/>
            <a:ext cx="5757604" cy="665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26"/>
              </a:lnSpc>
              <a:spcBef>
                <a:spcPct val="0"/>
              </a:spcBef>
            </a:pPr>
            <a:r>
              <a:rPr lang="en-US" sz="4097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FRONTEND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96444" y="4190092"/>
            <a:ext cx="4862361" cy="636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71"/>
              </a:lnSpc>
              <a:spcBef>
                <a:spcPct val="0"/>
              </a:spcBef>
            </a:pPr>
            <a:r>
              <a:rPr lang="en-US" sz="390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VISUAL DESIGN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396444" y="7416021"/>
            <a:ext cx="5852346" cy="636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71"/>
              </a:lnSpc>
              <a:spcBef>
                <a:spcPct val="0"/>
              </a:spcBef>
            </a:pPr>
            <a:r>
              <a:rPr lang="en-US" sz="390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 CLOSURE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801241" y="850057"/>
            <a:ext cx="10685519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000" b="1">
                <a:solidFill>
                  <a:srgbClr val="FFFFFF"/>
                </a:solidFill>
                <a:latin typeface="Black Mango Medium"/>
                <a:ea typeface="Black Mango Medium"/>
                <a:cs typeface="Black Mango Medium"/>
                <a:sym typeface="Black Mango Medium"/>
              </a:rPr>
              <a:t>Presentation </a:t>
            </a:r>
            <a:r>
              <a:rPr lang="en-US" sz="7000" b="1" u="none" strike="noStrike">
                <a:solidFill>
                  <a:srgbClr val="FFFFFF"/>
                </a:solidFill>
                <a:latin typeface="Black Mango Medium"/>
                <a:ea typeface="Black Mango Medium"/>
                <a:cs typeface="Black Mango Medium"/>
                <a:sym typeface="Black Mango Medium"/>
              </a:rPr>
              <a:t>Agenda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1569931" y="0"/>
            <a:ext cx="15804228" cy="10687130"/>
            <a:chOff x="0" y="0"/>
            <a:chExt cx="6221730" cy="42072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21730" cy="4207256"/>
            </a:xfrm>
            <a:custGeom>
              <a:avLst/>
              <a:gdLst/>
              <a:ahLst/>
              <a:cxnLst/>
              <a:rect l="l" t="t" r="r" b="b"/>
              <a:pathLst>
                <a:path w="6221730" h="4207256">
                  <a:moveTo>
                    <a:pt x="6221730" y="0"/>
                  </a:moveTo>
                  <a:lnTo>
                    <a:pt x="3877818" y="3979799"/>
                  </a:lnTo>
                  <a:cubicBezTo>
                    <a:pt x="3799239" y="4120239"/>
                    <a:pt x="3650888" y="4207238"/>
                    <a:pt x="3489960" y="4207256"/>
                  </a:cubicBezTo>
                  <a:lnTo>
                    <a:pt x="0" y="4207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2352" b="-12352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0263067" y="5906811"/>
            <a:ext cx="7352033" cy="3713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4792"/>
              </a:lnSpc>
              <a:spcBef>
                <a:spcPct val="0"/>
              </a:spcBef>
            </a:pPr>
            <a:r>
              <a:rPr lang="en-US" sz="11378" b="1">
                <a:solidFill>
                  <a:srgbClr val="FFFFFF"/>
                </a:solidFill>
                <a:latin typeface="Black Mango Medium"/>
                <a:ea typeface="Black Mango Medium"/>
                <a:cs typeface="Black Mango Medium"/>
                <a:sym typeface="Black Mango Medium"/>
              </a:rPr>
              <a:t>APP IDENTITY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38147" y="5726197"/>
            <a:ext cx="3719873" cy="31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100"/>
              </a:lnSpc>
              <a:spcBef>
                <a:spcPct val="0"/>
              </a:spcBef>
            </a:pPr>
            <a:r>
              <a:rPr lang="en-US" sz="20917" b="1" u="none" strike="noStrike">
                <a:solidFill>
                  <a:srgbClr val="FF7C41"/>
                </a:solidFill>
                <a:latin typeface="Black Mango Medium"/>
                <a:ea typeface="Black Mango Medium"/>
                <a:cs typeface="Black Mango Medium"/>
                <a:sym typeface="Black Mango Medium"/>
              </a:rPr>
              <a:t>01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12555" y="3340705"/>
            <a:ext cx="19310130" cy="149994"/>
            <a:chOff x="0" y="0"/>
            <a:chExt cx="5085796" cy="395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85796" cy="39505"/>
            </a:xfrm>
            <a:custGeom>
              <a:avLst/>
              <a:gdLst/>
              <a:ahLst/>
              <a:cxnLst/>
              <a:rect l="l" t="t" r="r" b="b"/>
              <a:pathLst>
                <a:path w="5085796" h="39505">
                  <a:moveTo>
                    <a:pt x="0" y="0"/>
                  </a:moveTo>
                  <a:lnTo>
                    <a:pt x="5085796" y="0"/>
                  </a:lnTo>
                  <a:lnTo>
                    <a:pt x="5085796" y="39505"/>
                  </a:lnTo>
                  <a:lnTo>
                    <a:pt x="0" y="39505"/>
                  </a:lnTo>
                  <a:close/>
                </a:path>
              </a:pathLst>
            </a:custGeom>
            <a:solidFill>
              <a:srgbClr val="FF7C4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5085796" cy="49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3407380"/>
            <a:ext cx="18288000" cy="6879620"/>
            <a:chOff x="0" y="0"/>
            <a:chExt cx="24384000" cy="9172826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t="21786" b="21786"/>
            <a:stretch>
              <a:fillRect/>
            </a:stretch>
          </p:blipFill>
          <p:spPr>
            <a:xfrm>
              <a:off x="0" y="0"/>
              <a:ext cx="24384000" cy="9172826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1365337" y="847725"/>
            <a:ext cx="6495993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7000" b="1">
                <a:solidFill>
                  <a:srgbClr val="FFFFFF"/>
                </a:solidFill>
                <a:latin typeface="Black Mango Medium"/>
                <a:ea typeface="Black Mango Medium"/>
                <a:cs typeface="Black Mango Medium"/>
                <a:sym typeface="Black Mango Medium"/>
              </a:rPr>
              <a:t>SPEAKER 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25481" y="1028065"/>
            <a:ext cx="7529044" cy="405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344"/>
              </a:lnSpc>
            </a:pPr>
            <a:r>
              <a:rPr lang="en-US" sz="220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EPIE-NGOLE MCCAULEY</a:t>
            </a:r>
          </a:p>
        </p:txBody>
      </p:sp>
      <p:sp>
        <p:nvSpPr>
          <p:cNvPr id="9" name="AutoShape 9"/>
          <p:cNvSpPr/>
          <p:nvPr/>
        </p:nvSpPr>
        <p:spPr>
          <a:xfrm>
            <a:off x="-101704" y="3150594"/>
            <a:ext cx="18491408" cy="0"/>
          </a:xfrm>
          <a:prstGeom prst="line">
            <a:avLst/>
          </a:prstGeom>
          <a:ln w="38100" cap="flat">
            <a:solidFill>
              <a:srgbClr val="FF7C4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-101704" y="2887919"/>
            <a:ext cx="18491408" cy="0"/>
          </a:xfrm>
          <a:prstGeom prst="line">
            <a:avLst/>
          </a:prstGeom>
          <a:ln w="19050" cap="flat">
            <a:solidFill>
              <a:srgbClr val="FF7C4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-101704" y="2636665"/>
            <a:ext cx="18491408" cy="0"/>
          </a:xfrm>
          <a:prstGeom prst="line">
            <a:avLst/>
          </a:prstGeom>
          <a:ln w="9525" cap="flat">
            <a:solidFill>
              <a:srgbClr val="FF7C4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-101704" y="2405386"/>
            <a:ext cx="18491408" cy="0"/>
          </a:xfrm>
          <a:prstGeom prst="line">
            <a:avLst/>
          </a:prstGeom>
          <a:ln w="9525" cap="flat">
            <a:solidFill>
              <a:srgbClr val="FF7C41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12555" y="8611338"/>
            <a:ext cx="19310130" cy="149994"/>
            <a:chOff x="0" y="0"/>
            <a:chExt cx="5085796" cy="395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85796" cy="39505"/>
            </a:xfrm>
            <a:custGeom>
              <a:avLst/>
              <a:gdLst/>
              <a:ahLst/>
              <a:cxnLst/>
              <a:rect l="l" t="t" r="r" b="b"/>
              <a:pathLst>
                <a:path w="5085796" h="39505">
                  <a:moveTo>
                    <a:pt x="0" y="0"/>
                  </a:moveTo>
                  <a:lnTo>
                    <a:pt x="5085796" y="0"/>
                  </a:lnTo>
                  <a:lnTo>
                    <a:pt x="5085796" y="39505"/>
                  </a:lnTo>
                  <a:lnTo>
                    <a:pt x="0" y="39505"/>
                  </a:lnTo>
                  <a:close/>
                </a:path>
              </a:pathLst>
            </a:custGeom>
            <a:solidFill>
              <a:srgbClr val="FF7C4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5085796" cy="49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101704" y="8421226"/>
            <a:ext cx="18491408" cy="0"/>
          </a:xfrm>
          <a:prstGeom prst="line">
            <a:avLst/>
          </a:prstGeom>
          <a:ln w="85725" cap="flat">
            <a:solidFill>
              <a:srgbClr val="FF7C4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-101704" y="8158552"/>
            <a:ext cx="18491408" cy="0"/>
          </a:xfrm>
          <a:prstGeom prst="line">
            <a:avLst/>
          </a:prstGeom>
          <a:ln w="57150" cap="flat">
            <a:solidFill>
              <a:srgbClr val="FF7C4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-101704" y="7907298"/>
            <a:ext cx="18491408" cy="0"/>
          </a:xfrm>
          <a:prstGeom prst="line">
            <a:avLst/>
          </a:prstGeom>
          <a:ln w="47625" cap="flat">
            <a:solidFill>
              <a:srgbClr val="FF7C4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-101704" y="7676019"/>
            <a:ext cx="18491408" cy="0"/>
          </a:xfrm>
          <a:prstGeom prst="line">
            <a:avLst/>
          </a:prstGeom>
          <a:ln w="38100" cap="flat">
            <a:solidFill>
              <a:srgbClr val="FF7C41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-101704" y="7480756"/>
            <a:ext cx="18491408" cy="0"/>
          </a:xfrm>
          <a:prstGeom prst="line">
            <a:avLst/>
          </a:prstGeom>
          <a:ln w="28575" cap="flat">
            <a:solidFill>
              <a:srgbClr val="FF7C41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-101704" y="7310849"/>
            <a:ext cx="18491408" cy="0"/>
          </a:xfrm>
          <a:prstGeom prst="line">
            <a:avLst/>
          </a:prstGeom>
          <a:ln w="19050" cap="flat">
            <a:solidFill>
              <a:srgbClr val="FF7C41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-101704" y="7123057"/>
            <a:ext cx="18491408" cy="0"/>
          </a:xfrm>
          <a:prstGeom prst="line">
            <a:avLst/>
          </a:prstGeom>
          <a:ln w="9525" cap="flat">
            <a:solidFill>
              <a:srgbClr val="FF7C41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1215697" y="2661376"/>
            <a:ext cx="15866082" cy="6228976"/>
            <a:chOff x="0" y="0"/>
            <a:chExt cx="4178721" cy="164055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178721" cy="1640553"/>
            </a:xfrm>
            <a:custGeom>
              <a:avLst/>
              <a:gdLst/>
              <a:ahLst/>
              <a:cxnLst/>
              <a:rect l="l" t="t" r="r" b="b"/>
              <a:pathLst>
                <a:path w="4178721" h="1640553">
                  <a:moveTo>
                    <a:pt x="0" y="0"/>
                  </a:moveTo>
                  <a:lnTo>
                    <a:pt x="4178721" y="0"/>
                  </a:lnTo>
                  <a:lnTo>
                    <a:pt x="4178721" y="1640553"/>
                  </a:lnTo>
                  <a:lnTo>
                    <a:pt x="0" y="1640553"/>
                  </a:lnTo>
                  <a:close/>
                </a:path>
              </a:pathLst>
            </a:custGeom>
            <a:gradFill rotWithShape="1">
              <a:gsLst>
                <a:gs pos="0">
                  <a:srgbClr val="2B2B2B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4178721" cy="1650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  <a:p>
              <a:pPr algn="ctr">
                <a:lnSpc>
                  <a:spcPts val="2879"/>
                </a:lnSpc>
              </a:pPr>
              <a:endParaRPr/>
            </a:p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 flipH="1" flipV="1">
            <a:off x="17081779" y="2568061"/>
            <a:ext cx="0" cy="6232372"/>
          </a:xfrm>
          <a:prstGeom prst="line">
            <a:avLst/>
          </a:prstGeom>
          <a:ln w="9525" cap="flat">
            <a:solidFill>
              <a:srgbClr val="FFFFFF">
                <a:alpha val="6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H="1" flipV="1">
            <a:off x="1206221" y="2564665"/>
            <a:ext cx="0" cy="6232372"/>
          </a:xfrm>
          <a:prstGeom prst="line">
            <a:avLst/>
          </a:prstGeom>
          <a:ln w="9525" cap="flat">
            <a:solidFill>
              <a:srgbClr val="FFFFFF">
                <a:alpha val="6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flipH="1" flipV="1">
            <a:off x="4379428" y="2564665"/>
            <a:ext cx="0" cy="6232372"/>
          </a:xfrm>
          <a:prstGeom prst="line">
            <a:avLst/>
          </a:prstGeom>
          <a:ln w="9525" cap="flat">
            <a:solidFill>
              <a:srgbClr val="FFFFFF">
                <a:alpha val="6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flipH="1" flipV="1">
            <a:off x="7543109" y="2564665"/>
            <a:ext cx="0" cy="6232372"/>
          </a:xfrm>
          <a:prstGeom prst="line">
            <a:avLst/>
          </a:prstGeom>
          <a:ln w="9525" cap="flat">
            <a:solidFill>
              <a:srgbClr val="FFFFFF">
                <a:alpha val="6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 flipV="1">
            <a:off x="10725841" y="2564665"/>
            <a:ext cx="0" cy="6232372"/>
          </a:xfrm>
          <a:prstGeom prst="line">
            <a:avLst/>
          </a:prstGeom>
          <a:ln w="9525" cap="flat">
            <a:solidFill>
              <a:srgbClr val="FFFFFF">
                <a:alpha val="6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 flipH="1" flipV="1">
            <a:off x="13899047" y="2564665"/>
            <a:ext cx="0" cy="6232372"/>
          </a:xfrm>
          <a:prstGeom prst="line">
            <a:avLst/>
          </a:prstGeom>
          <a:ln w="9525" cap="flat">
            <a:solidFill>
              <a:srgbClr val="FFFFFF">
                <a:alpha val="6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flipV="1">
            <a:off x="1190775" y="3377118"/>
            <a:ext cx="7851735" cy="0"/>
          </a:xfrm>
          <a:prstGeom prst="line">
            <a:avLst/>
          </a:prstGeom>
          <a:ln w="38100" cap="flat">
            <a:solidFill>
              <a:srgbClr val="FF7C4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2580975" y="4987796"/>
            <a:ext cx="4957522" cy="0"/>
          </a:xfrm>
          <a:prstGeom prst="line">
            <a:avLst/>
          </a:prstGeom>
          <a:ln w="38100" cap="flat">
            <a:solidFill>
              <a:srgbClr val="FF7C4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7547872" y="6215226"/>
            <a:ext cx="3914445" cy="0"/>
          </a:xfrm>
          <a:prstGeom prst="line">
            <a:avLst/>
          </a:prstGeom>
          <a:ln w="38100" cap="flat">
            <a:solidFill>
              <a:srgbClr val="FF7C4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10721078" y="7442656"/>
            <a:ext cx="6351225" cy="0"/>
          </a:xfrm>
          <a:prstGeom prst="line">
            <a:avLst/>
          </a:prstGeom>
          <a:ln w="38100" cap="flat">
            <a:solidFill>
              <a:srgbClr val="FF7C4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25"/>
          <p:cNvSpPr txBox="1"/>
          <p:nvPr/>
        </p:nvSpPr>
        <p:spPr>
          <a:xfrm>
            <a:off x="1190775" y="777721"/>
            <a:ext cx="8856969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7000" b="1">
                <a:solidFill>
                  <a:srgbClr val="FFFFFF"/>
                </a:solidFill>
                <a:latin typeface="Black Mango Medium"/>
                <a:ea typeface="Black Mango Medium"/>
                <a:cs typeface="Black Mango Medium"/>
                <a:sym typeface="Black Mango Medium"/>
              </a:rPr>
              <a:t>APP IDENTITY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881965" y="9073262"/>
            <a:ext cx="235554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en-US" sz="2799" spc="145">
                <a:solidFill>
                  <a:srgbClr val="FF7C41"/>
                </a:solidFill>
                <a:latin typeface="Kollektif"/>
                <a:ea typeface="Kollektif"/>
                <a:cs typeface="Kollektif"/>
                <a:sym typeface="Kollektif"/>
              </a:rPr>
              <a:t>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956704" y="9157354"/>
            <a:ext cx="235554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en-US" sz="2799" spc="145">
                <a:solidFill>
                  <a:srgbClr val="FF7C41"/>
                </a:solidFill>
                <a:latin typeface="Kollektif"/>
                <a:ea typeface="Kollektif"/>
                <a:cs typeface="Kollektif"/>
                <a:sym typeface="Kollektif"/>
              </a:rPr>
              <a:t>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980432" y="5316134"/>
            <a:ext cx="4158607" cy="459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1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BRANDING STRATEGY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547872" y="6446575"/>
            <a:ext cx="3914445" cy="459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1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COLOR PALETTE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730603" y="7671256"/>
            <a:ext cx="6355938" cy="459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1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TYPOGRAPHY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721276" y="9157354"/>
            <a:ext cx="235554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en-US" sz="2799" spc="145">
                <a:solidFill>
                  <a:srgbClr val="FF7C41"/>
                </a:solidFill>
                <a:latin typeface="Kollektif"/>
                <a:ea typeface="Kollektif"/>
                <a:cs typeface="Kollektif"/>
                <a:sym typeface="Kollektif"/>
              </a:rPr>
              <a:t>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203860" y="0"/>
            <a:ext cx="15416373" cy="10424854"/>
            <a:chOff x="0" y="0"/>
            <a:chExt cx="6221730" cy="42072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21730" cy="4207256"/>
            </a:xfrm>
            <a:custGeom>
              <a:avLst/>
              <a:gdLst/>
              <a:ahLst/>
              <a:cxnLst/>
              <a:rect l="l" t="t" r="r" b="b"/>
              <a:pathLst>
                <a:path w="6221730" h="4207256">
                  <a:moveTo>
                    <a:pt x="6221730" y="0"/>
                  </a:moveTo>
                  <a:lnTo>
                    <a:pt x="3877818" y="3979799"/>
                  </a:lnTo>
                  <a:cubicBezTo>
                    <a:pt x="3799239" y="4120239"/>
                    <a:pt x="3650888" y="4207238"/>
                    <a:pt x="3489960" y="4207256"/>
                  </a:cubicBezTo>
                  <a:lnTo>
                    <a:pt x="0" y="4207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16" r="-716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0263067" y="5906811"/>
            <a:ext cx="7352033" cy="3713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4792"/>
              </a:lnSpc>
              <a:spcBef>
                <a:spcPct val="0"/>
              </a:spcBef>
            </a:pPr>
            <a:r>
              <a:rPr lang="en-US" sz="11378" b="1">
                <a:solidFill>
                  <a:srgbClr val="FFFFFF"/>
                </a:solidFill>
                <a:latin typeface="Black Mango Medium"/>
                <a:ea typeface="Black Mango Medium"/>
                <a:cs typeface="Black Mango Medium"/>
                <a:sym typeface="Black Mango Medium"/>
              </a:rPr>
              <a:t>Visual Design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38147" y="5726197"/>
            <a:ext cx="4613355" cy="31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100"/>
              </a:lnSpc>
              <a:spcBef>
                <a:spcPct val="0"/>
              </a:spcBef>
            </a:pPr>
            <a:r>
              <a:rPr lang="en-US" sz="20917" b="1" u="none" strike="noStrike">
                <a:solidFill>
                  <a:srgbClr val="FF7C41"/>
                </a:solidFill>
                <a:latin typeface="Black Mango Medium"/>
                <a:ea typeface="Black Mango Medium"/>
                <a:cs typeface="Black Mango Medium"/>
                <a:sym typeface="Black Mango Medium"/>
              </a:rPr>
              <a:t>02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12555" y="3340705"/>
            <a:ext cx="19310130" cy="149994"/>
            <a:chOff x="0" y="0"/>
            <a:chExt cx="5085796" cy="395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85796" cy="39505"/>
            </a:xfrm>
            <a:custGeom>
              <a:avLst/>
              <a:gdLst/>
              <a:ahLst/>
              <a:cxnLst/>
              <a:rect l="l" t="t" r="r" b="b"/>
              <a:pathLst>
                <a:path w="5085796" h="39505">
                  <a:moveTo>
                    <a:pt x="0" y="0"/>
                  </a:moveTo>
                  <a:lnTo>
                    <a:pt x="5085796" y="0"/>
                  </a:lnTo>
                  <a:lnTo>
                    <a:pt x="5085796" y="39505"/>
                  </a:lnTo>
                  <a:lnTo>
                    <a:pt x="0" y="39505"/>
                  </a:lnTo>
                  <a:close/>
                </a:path>
              </a:pathLst>
            </a:custGeom>
            <a:solidFill>
              <a:srgbClr val="FF7C4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5085796" cy="49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3407380"/>
            <a:ext cx="18288000" cy="6879620"/>
            <a:chOff x="0" y="0"/>
            <a:chExt cx="24384000" cy="9172826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t="21786" b="21786"/>
            <a:stretch>
              <a:fillRect/>
            </a:stretch>
          </p:blipFill>
          <p:spPr>
            <a:xfrm>
              <a:off x="0" y="0"/>
              <a:ext cx="24384000" cy="9172826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1365337" y="847725"/>
            <a:ext cx="6495993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7000" b="1">
                <a:solidFill>
                  <a:srgbClr val="FFFFFF"/>
                </a:solidFill>
                <a:latin typeface="Black Mango Medium"/>
                <a:ea typeface="Black Mango Medium"/>
                <a:cs typeface="Black Mango Medium"/>
                <a:sym typeface="Black Mango Medium"/>
              </a:rPr>
              <a:t>SPEAKER 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25481" y="1028065"/>
            <a:ext cx="7529044" cy="405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344"/>
              </a:lnSpc>
            </a:pPr>
            <a:r>
              <a:rPr lang="en-US" sz="220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KAMBI MARCBRYAN</a:t>
            </a:r>
          </a:p>
        </p:txBody>
      </p:sp>
      <p:sp>
        <p:nvSpPr>
          <p:cNvPr id="9" name="AutoShape 9"/>
          <p:cNvSpPr/>
          <p:nvPr/>
        </p:nvSpPr>
        <p:spPr>
          <a:xfrm>
            <a:off x="-101704" y="3150594"/>
            <a:ext cx="18491408" cy="0"/>
          </a:xfrm>
          <a:prstGeom prst="line">
            <a:avLst/>
          </a:prstGeom>
          <a:ln w="38100" cap="flat">
            <a:solidFill>
              <a:srgbClr val="FF7C4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-101704" y="2887919"/>
            <a:ext cx="18491408" cy="0"/>
          </a:xfrm>
          <a:prstGeom prst="line">
            <a:avLst/>
          </a:prstGeom>
          <a:ln w="19050" cap="flat">
            <a:solidFill>
              <a:srgbClr val="FF7C4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-101704" y="2636665"/>
            <a:ext cx="18491408" cy="0"/>
          </a:xfrm>
          <a:prstGeom prst="line">
            <a:avLst/>
          </a:prstGeom>
          <a:ln w="9525" cap="flat">
            <a:solidFill>
              <a:srgbClr val="FF7C4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-101704" y="2405386"/>
            <a:ext cx="18491408" cy="0"/>
          </a:xfrm>
          <a:prstGeom prst="line">
            <a:avLst/>
          </a:prstGeom>
          <a:ln w="9525" cap="flat">
            <a:solidFill>
              <a:srgbClr val="FF7C41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260</Words>
  <Application>Microsoft Office PowerPoint</Application>
  <PresentationFormat>Personnalisé</PresentationFormat>
  <Paragraphs>68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3" baseType="lpstr">
      <vt:lpstr>Black Mango Medium</vt:lpstr>
      <vt:lpstr>Arial</vt:lpstr>
      <vt:lpstr>Kollektif</vt:lpstr>
      <vt:lpstr>Black Mango Bold</vt:lpstr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Copie de Black and Orange Modern Geometric Animated Meeting Agenda</dc:title>
  <cp:lastModifiedBy>Compte Microsoft</cp:lastModifiedBy>
  <cp:revision>2</cp:revision>
  <dcterms:created xsi:type="dcterms:W3CDTF">2006-08-16T00:00:00Z</dcterms:created>
  <dcterms:modified xsi:type="dcterms:W3CDTF">2025-06-02T23:09:52Z</dcterms:modified>
  <dc:identifier>DAGpPU3JDbs</dc:identifier>
</cp:coreProperties>
</file>